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4" r:id="rId5"/>
    <p:sldId id="260" r:id="rId6"/>
    <p:sldId id="261" r:id="rId7"/>
    <p:sldId id="265" r:id="rId8"/>
    <p:sldId id="262" r:id="rId9"/>
    <p:sldId id="266" r:id="rId10"/>
    <p:sldId id="267" r:id="rId11"/>
    <p:sldId id="268" r:id="rId12"/>
    <p:sldId id="269" r:id="rId13"/>
    <p:sldId id="270" r:id="rId14"/>
    <p:sldId id="271" r:id="rId15"/>
    <p:sldId id="281" r:id="rId16"/>
    <p:sldId id="277" r:id="rId17"/>
    <p:sldId id="280" r:id="rId18"/>
    <p:sldId id="279" r:id="rId19"/>
    <p:sldId id="278" r:id="rId20"/>
    <p:sldId id="272" r:id="rId21"/>
    <p:sldId id="273" r:id="rId22"/>
    <p:sldId id="274" r:id="rId23"/>
    <p:sldId id="275" r:id="rId24"/>
    <p:sldId id="276" r:id="rId25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7C156-E759-43AA-A6DE-5DB58E0BDF55}" type="datetimeFigureOut">
              <a:rPr lang="uk-UA" smtClean="0"/>
              <a:t>03.10.2023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F51B-B3E7-4F43-9DF5-C95DAEF0664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67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7C156-E759-43AA-A6DE-5DB58E0BDF55}" type="datetimeFigureOut">
              <a:rPr lang="uk-UA" smtClean="0"/>
              <a:t>03.10.2023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F51B-B3E7-4F43-9DF5-C95DAEF0664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3949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7C156-E759-43AA-A6DE-5DB58E0BDF55}" type="datetimeFigureOut">
              <a:rPr lang="uk-UA" smtClean="0"/>
              <a:t>03.10.2023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F51B-B3E7-4F43-9DF5-C95DAEF0664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322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7C156-E759-43AA-A6DE-5DB58E0BDF55}" type="datetimeFigureOut">
              <a:rPr lang="uk-UA" smtClean="0"/>
              <a:t>03.10.2023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F51B-B3E7-4F43-9DF5-C95DAEF0664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134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7C156-E759-43AA-A6DE-5DB58E0BDF55}" type="datetimeFigureOut">
              <a:rPr lang="uk-UA" smtClean="0"/>
              <a:t>03.10.2023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F51B-B3E7-4F43-9DF5-C95DAEF0664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3153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7C156-E759-43AA-A6DE-5DB58E0BDF55}" type="datetimeFigureOut">
              <a:rPr lang="uk-UA" smtClean="0"/>
              <a:t>03.10.2023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F51B-B3E7-4F43-9DF5-C95DAEF0664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4647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7C156-E759-43AA-A6DE-5DB58E0BDF55}" type="datetimeFigureOut">
              <a:rPr lang="uk-UA" smtClean="0"/>
              <a:t>03.10.2023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F51B-B3E7-4F43-9DF5-C95DAEF0664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902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7C156-E759-43AA-A6DE-5DB58E0BDF55}" type="datetimeFigureOut">
              <a:rPr lang="uk-UA" smtClean="0"/>
              <a:t>03.10.2023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F51B-B3E7-4F43-9DF5-C95DAEF0664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8985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7C156-E759-43AA-A6DE-5DB58E0BDF55}" type="datetimeFigureOut">
              <a:rPr lang="uk-UA" smtClean="0"/>
              <a:t>03.10.2023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F51B-B3E7-4F43-9DF5-C95DAEF0664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5852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7C156-E759-43AA-A6DE-5DB58E0BDF55}" type="datetimeFigureOut">
              <a:rPr lang="uk-UA" smtClean="0"/>
              <a:t>03.10.2023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F51B-B3E7-4F43-9DF5-C95DAEF0664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8453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7C156-E759-43AA-A6DE-5DB58E0BDF55}" type="datetimeFigureOut">
              <a:rPr lang="uk-UA" smtClean="0"/>
              <a:t>03.10.2023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F51B-B3E7-4F43-9DF5-C95DAEF0664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1444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7C156-E759-43AA-A6DE-5DB58E0BDF55}" type="datetimeFigureOut">
              <a:rPr lang="uk-UA" smtClean="0"/>
              <a:t>03.10.2023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5F51B-B3E7-4F43-9DF5-C95DAEF0664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3572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2592287"/>
          </a:xfrm>
        </p:spPr>
        <p:txBody>
          <a:bodyPr>
            <a:normAutofit/>
          </a:bodyPr>
          <a:lstStyle/>
          <a:p>
            <a:r>
              <a:rPr lang="uk-UA" sz="3600" b="1" dirty="0">
                <a:latin typeface="Georgia" panose="02040502050405020303" pitchFamily="18" charset="0"/>
              </a:rPr>
              <a:t>Причини та передумови російської агресії проти України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864"/>
            <a:ext cx="9144000" cy="5089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863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63662"/>
          </a:xfrm>
        </p:spPr>
        <p:txBody>
          <a:bodyPr>
            <a:normAutofit/>
          </a:bodyPr>
          <a:lstStyle/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ГІБРИДНА ВІЙНА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1216" y="1019869"/>
            <a:ext cx="3394720" cy="5145435"/>
          </a:xfrm>
        </p:spPr>
        <p:txBody>
          <a:bodyPr>
            <a:normAutofit fontScale="85000" lnSpcReduction="10000"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РФ провадила комбіновану гібридно-асиметричну агресивну політику щодо України за допомогою ретельно спланованих енергетичних, торговельно-економічних, фінансових, дипломатичних, культурно-історичних та суспільно-політичних війн з метою спочатку перетворення її засобом «м’якої» сили, корупції, шантажу, тиску та ізоляції на свого політичного сателіта й господарчо-енергетичну неоколонію з подальшим розчленуванням, поглинанням й знищенням у своєму кінцевому підсумку через завдання смертельного збройного удару, «жорсткою» силою шляхом розв’язання відкритої війни, що мала би призвести до зникнення з карти світу незалежної держави Україна.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692696"/>
            <a:ext cx="504056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0569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635670"/>
          </a:xfrm>
        </p:spPr>
        <p:txBody>
          <a:bodyPr>
            <a:normAutofit/>
          </a:bodyPr>
          <a:lstStyle/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ГІБРИДНА ВІЙНА</a:t>
            </a:r>
            <a:endParaRPr lang="uk-UA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908720"/>
            <a:ext cx="3610744" cy="5676230"/>
          </a:xfrm>
        </p:spPr>
        <p:txBody>
          <a:bodyPr>
            <a:normAutofit/>
          </a:bodyPr>
          <a:lstStyle/>
          <a:p>
            <a:pPr algn="just"/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Доконаний факт того, що Україна стала на шлях виходу з навколо московської цивілізаційної орбіти, президент РФ В. Путін, як і російський державно-політичний істеблішмент, не лише відмовлявся визнати, а й не здатен був (через власний світоглядний ступор) усвідомити як нову геополітичну реальність. Він сприйняв її мов особисту образу і власну поразку та водночас як виклик самій Росії, як перманентну загрозу її майбутньому існуванню не лише з неоімперської перспективи, а й з огляду на небезпеку перетворення її мегасуб’єктності на історичну ретроспективу.</a:t>
            </a:r>
          </a:p>
          <a:p>
            <a:endParaRPr lang="uk-UA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" t="-2427" r="2118" b="2427"/>
          <a:stretch/>
        </p:blipFill>
        <p:spPr bwMode="auto">
          <a:xfrm>
            <a:off x="4283968" y="-279412"/>
            <a:ext cx="4752528" cy="741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6557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ГІБРИДНА ВІЙНА</a:t>
            </a:r>
            <a:endParaRPr lang="uk-UA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970784" cy="4691063"/>
          </a:xfrm>
        </p:spPr>
        <p:txBody>
          <a:bodyPr>
            <a:normAutofit/>
          </a:bodyPr>
          <a:lstStyle/>
          <a:p>
            <a:pPr algn="just"/>
            <a:r>
              <a:rPr lang="uk-UA" sz="1600" dirty="0">
                <a:latin typeface="Georgia" panose="02040502050405020303" pitchFamily="18" charset="0"/>
              </a:rPr>
              <a:t>Росія активно підтримувала сепаратизм на Донбасі ще в 2004 році. </a:t>
            </a:r>
          </a:p>
          <a:p>
            <a:pPr algn="just"/>
            <a:r>
              <a:rPr lang="uk-UA" sz="1600" dirty="0">
                <a:latin typeface="Georgia" panose="02040502050405020303" pitchFamily="18" charset="0"/>
              </a:rPr>
              <a:t>У 2004 році відбувся захід під назвою «Перший Всеукраїнський з'їзд» , де сепаратисти відкрито обговорювали створення нової республіки на сході України. Республіка мала охопити всі російськомовні регіони України. </a:t>
            </a:r>
          </a:p>
          <a:p>
            <a:pPr algn="just"/>
            <a:r>
              <a:rPr lang="uk-UA" sz="1600" dirty="0">
                <a:latin typeface="Georgia" panose="02040502050405020303" pitchFamily="18" charset="0"/>
              </a:rPr>
              <a:t>З листопада 2013 року, коли Віктор Янукович заблокував законодавчо закріплений курс на Європейську інтеграцію та коли почалася в країні  Революція Гідності, кремлівська пропаганда еволюціонувала у відверто шовіністичну, агресивно імперську та брехливу інформаційну війну проти України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2" t="6796" r="3752" b="16754"/>
          <a:stretch/>
        </p:blipFill>
        <p:spPr bwMode="auto">
          <a:xfrm>
            <a:off x="4572000" y="1340767"/>
            <a:ext cx="4464496" cy="3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9472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ІНФОРМАЦІЙНА ВІЙНА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435100"/>
            <a:ext cx="3816424" cy="4691063"/>
          </a:xfrm>
        </p:spPr>
        <p:txBody>
          <a:bodyPr>
            <a:normAutofit/>
          </a:bodyPr>
          <a:lstStyle/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Інформаційна війна проти України ведеться всіма можливими засобами, а її непрямими жертвами виявляються не тільки українці. Як приклад, загальновідомий вислів Володимира Путіна, адресований Президенту США Джорджу Бушу:</a:t>
            </a:r>
          </a:p>
          <a:p>
            <a:pPr algn="just"/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«Ти ж розумієш, Джордже, що Україна — це навіть не держава! Що таке Україна? Частина її територій — це Східна Європа, а частина, і значна, подарована нами!» (З розмови Володимир Путіна та Джорджа Буша, Бухарест, 2-4 квітня 2008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0" t="3077" b="6154"/>
          <a:stretch/>
        </p:blipFill>
        <p:spPr bwMode="auto">
          <a:xfrm>
            <a:off x="4211960" y="1052736"/>
            <a:ext cx="4824535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7457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682752" cy="1162050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Напередодні військової  </a:t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агресії рф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114800" cy="4691063"/>
          </a:xfrm>
        </p:spPr>
        <p:txBody>
          <a:bodyPr>
            <a:normAutofit/>
          </a:bodyPr>
          <a:lstStyle/>
          <a:p>
            <a:pPr algn="just"/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по знищенню України, як суверенної держави, Росія поставила перед собою, щонайменше, з перших років перебування Путіна при владі. </a:t>
            </a:r>
          </a:p>
          <a:p>
            <a:pPr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 цілому, період президентства Януковича варто розцінювати, як фазу успішної гібридної окупації України.</a:t>
            </a:r>
          </a:p>
          <a:p>
            <a:endParaRPr lang="uk-UA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-7692" r="15501" b="-1"/>
          <a:stretch/>
        </p:blipFill>
        <p:spPr bwMode="auto">
          <a:xfrm>
            <a:off x="4788024" y="1700808"/>
            <a:ext cx="389877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6968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0" t="-1676" r="4377" b="1676"/>
          <a:stretch/>
        </p:blipFill>
        <p:spPr bwMode="auto">
          <a:xfrm>
            <a:off x="-1" y="0"/>
            <a:ext cx="8748465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6887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172" y="0"/>
            <a:ext cx="93124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0689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7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9267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0"/>
            <a:ext cx="11430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048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928992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933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dirty="0">
                <a:latin typeface="Georgia" panose="02040502050405020303" pitchFamily="18" charset="0"/>
              </a:rPr>
              <a:t>ГЕОПОЛІТИКА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1435100"/>
            <a:ext cx="3456384" cy="5234260"/>
          </a:xfrm>
        </p:spPr>
        <p:txBody>
          <a:bodyPr>
            <a:normAutofit/>
          </a:bodyPr>
          <a:lstStyle/>
          <a:p>
            <a:pPr algn="just"/>
            <a:r>
              <a:rPr lang="uk-UA" b="1" dirty="0">
                <a:latin typeface="Georgia" panose="02040502050405020303" pitchFamily="18" charset="0"/>
              </a:rPr>
              <a:t>Геополітичні причини: після розпаду СССР політикум Росії взяв курс на відновлення Імперії (російської/совєцької)</a:t>
            </a:r>
          </a:p>
          <a:p>
            <a:pPr algn="just"/>
            <a:r>
              <a:rPr lang="uk-UA" b="1" dirty="0">
                <a:latin typeface="Georgia" panose="02040502050405020303" pitchFamily="18" charset="0"/>
              </a:rPr>
              <a:t>Причини, що спонукали російський політикум до відродження екс-СРСР: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b="1" dirty="0">
                <a:latin typeface="Georgia" panose="02040502050405020303" pitchFamily="18" charset="0"/>
              </a:rPr>
              <a:t>  імперська </a:t>
            </a:r>
            <a:r>
              <a:rPr lang="uk-UA" b="1" dirty="0" err="1">
                <a:latin typeface="Georgia" panose="02040502050405020303" pitchFamily="18" charset="0"/>
              </a:rPr>
              <a:t>ментальность</a:t>
            </a:r>
            <a:r>
              <a:rPr lang="uk-UA" b="1" dirty="0">
                <a:latin typeface="Georgia" panose="02040502050405020303" pitchFamily="18" charset="0"/>
              </a:rPr>
              <a:t> росіян, скерована не на розбудову власної держави, а на поневолення сусідніх народів;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b="1" dirty="0">
                <a:latin typeface="Georgia" panose="02040502050405020303" pitchFamily="18" charset="0"/>
              </a:rPr>
              <a:t> бажання зберегти під власним контролем виробничі потужності колишнього СРСР та гарантовані ринки збуту.</a:t>
            </a:r>
          </a:p>
          <a:p>
            <a:pPr algn="just"/>
            <a:endParaRPr lang="uk-UA" b="1" dirty="0">
              <a:latin typeface="Georgia" panose="02040502050405020303" pitchFamily="18" charset="0"/>
            </a:endParaRPr>
          </a:p>
          <a:p>
            <a:pPr algn="just"/>
            <a:r>
              <a:rPr lang="uk-UA" b="1" dirty="0">
                <a:latin typeface="Georgia" panose="02040502050405020303" pitchFamily="18" charset="0"/>
              </a:rPr>
              <a:t> Таким чином відносини з Україною в Росії традиційно розглядалися в контексті власних глобальних геополітичних інтересів.</a:t>
            </a:r>
          </a:p>
          <a:p>
            <a:endParaRPr lang="uk-UA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3050"/>
            <a:ext cx="5400600" cy="3515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369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Все буде Україна!!! Віримо в Україну та ЗСУ! - Всеукраїнська Асоціація  Фінансових Компаній">
            <a:extLst>
              <a:ext uri="{FF2B5EF4-FFF2-40B4-BE49-F238E27FC236}">
                <a16:creationId xmlns:a16="http://schemas.microsoft.com/office/drawing/2014/main" id="{D8C001A1-5E6D-7467-2419-E80228B66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172" y="0"/>
            <a:ext cx="98283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529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Листівка Все буде Україна – низкие цены, кредит, оплата частями в  интернет-магазине ROZETKA | Купить в Украине: Киеве, Харькове, Днепре,  Одессе, Запорожье, Львове">
            <a:extLst>
              <a:ext uri="{FF2B5EF4-FFF2-40B4-BE49-F238E27FC236}">
                <a16:creationId xmlns:a16="http://schemas.microsoft.com/office/drawing/2014/main" id="{474F5459-CB8F-FC95-12EC-09703749E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113" y="-135835"/>
            <a:ext cx="6082748" cy="714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76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все буде Україна | Освітній омбудсмен України">
            <a:extLst>
              <a:ext uri="{FF2B5EF4-FFF2-40B4-BE49-F238E27FC236}">
                <a16:creationId xmlns:a16="http://schemas.microsoft.com/office/drawing/2014/main" id="{8C0F719B-2994-8EFE-90D6-220359C4C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2818" y="-238539"/>
            <a:ext cx="10540762" cy="738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881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Все буде УКРАЇНА!">
            <a:extLst>
              <a:ext uri="{FF2B5EF4-FFF2-40B4-BE49-F238E27FC236}">
                <a16:creationId xmlns:a16="http://schemas.microsoft.com/office/drawing/2014/main" id="{57D3A62E-E300-0FEE-0937-4A0EB8B31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915" y="-198782"/>
            <a:ext cx="9674259" cy="735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663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Бренд «Україна» - презентація з я і Україна">
            <a:extLst>
              <a:ext uri="{FF2B5EF4-FFF2-40B4-BE49-F238E27FC236}">
                <a16:creationId xmlns:a16="http://schemas.microsoft.com/office/drawing/2014/main" id="{9F261357-7EB4-AFFE-6AEF-C874A18068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"/>
          <a:stretch/>
        </p:blipFill>
        <p:spPr bwMode="auto">
          <a:xfrm>
            <a:off x="89756" y="-162299"/>
            <a:ext cx="8964488" cy="70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582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925" y="0"/>
            <a:ext cx="94678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1853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ІМПЕРІЯ НАМАГАЄТЬСЯ ЗНАЙТИ ПРОДОВЖЕННЯ</a:t>
            </a: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4392488" cy="4569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84784"/>
            <a:ext cx="460432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7175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з головних напрямів ідеології рашизму було паплюження  образу українця . Це продовження політики імперської доби, більшовицької та сучасної у рф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66025"/>
            <a:ext cx="4248471" cy="5098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40768"/>
            <a:ext cx="4038600" cy="504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5900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ДЕГУМАНІЗАЦІЯ УКРАЇНЦЯ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5178"/>
            <a:ext cx="4572000" cy="5302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40768"/>
            <a:ext cx="4495800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5375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8800"/>
          </a:xfrm>
        </p:spPr>
        <p:txBody>
          <a:bodyPr>
            <a:noAutofit/>
          </a:bodyPr>
          <a:lstStyle/>
          <a:p>
            <a:pPr algn="just"/>
            <a:r>
              <a:rPr lang="uk-UA" sz="1200" dirty="0">
                <a:latin typeface="Georgia" panose="02040502050405020303" pitchFamily="18" charset="0"/>
              </a:rPr>
              <a:t>«Бандерівці», «прибічники нацистів», «телепні у шароварах» — таким постає українець у російському кіно, яке створюється на замовлення Москви. Російські фільми методично використовують стереотипи, щоб </a:t>
            </a:r>
            <a:r>
              <a:rPr lang="uk-UA" sz="1200" dirty="0" err="1">
                <a:latin typeface="Georgia" panose="02040502050405020303" pitchFamily="18" charset="0"/>
              </a:rPr>
              <a:t>розлюднити</a:t>
            </a:r>
            <a:r>
              <a:rPr lang="uk-UA" sz="1200" dirty="0">
                <a:latin typeface="Georgia" panose="02040502050405020303" pitchFamily="18" charset="0"/>
              </a:rPr>
              <a:t> українців і решту неросійських народів. У такий спосіб агітпроп спотворює реальність та нав’язує стереотипи глядачам, які починають вірити в альтернативну реальність. Крім демонізації українців, Москва часто вдається до «токсичної ностальгії» та крутиться навколо своїх стереотипів про «добрий Радянський Союз» та «</a:t>
            </a:r>
            <a:r>
              <a:rPr lang="uk-UA" sz="1200" dirty="0" err="1">
                <a:latin typeface="Georgia" panose="02040502050405020303" pitchFamily="18" charset="0"/>
              </a:rPr>
              <a:t>побєдоносную</a:t>
            </a:r>
            <a:r>
              <a:rPr lang="uk-UA" sz="1200" dirty="0">
                <a:latin typeface="Georgia" panose="02040502050405020303" pitchFamily="18" charset="0"/>
              </a:rPr>
              <a:t> </a:t>
            </a:r>
            <a:r>
              <a:rPr lang="uk-UA" sz="1200" dirty="0" err="1">
                <a:latin typeface="Georgia" panose="02040502050405020303" pitchFamily="18" charset="0"/>
              </a:rPr>
              <a:t>Великую</a:t>
            </a:r>
            <a:r>
              <a:rPr lang="uk-UA" sz="1200" dirty="0">
                <a:latin typeface="Georgia" panose="02040502050405020303" pitchFamily="18" charset="0"/>
              </a:rPr>
              <a:t> </a:t>
            </a:r>
            <a:r>
              <a:rPr lang="uk-UA" sz="1200" dirty="0" err="1">
                <a:latin typeface="Georgia" panose="02040502050405020303" pitchFamily="18" charset="0"/>
              </a:rPr>
              <a:t>Отечественную</a:t>
            </a:r>
            <a:r>
              <a:rPr lang="uk-UA" sz="1200" dirty="0">
                <a:latin typeface="Georgia" panose="02040502050405020303" pitchFamily="18" charset="0"/>
              </a:rPr>
              <a:t>» — для підживлення наративу про існування «єдиного народу», ментально об’єднуючи росіян з українцями.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8336"/>
            <a:ext cx="5364088" cy="509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7" y="1772816"/>
            <a:ext cx="3814763" cy="508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7250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9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6953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5251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ГІБРИДНА ВІЙНА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7" y="725564"/>
            <a:ext cx="3754781" cy="5400600"/>
          </a:xfrm>
        </p:spPr>
        <p:txBody>
          <a:bodyPr>
            <a:normAutofit/>
          </a:bodyPr>
          <a:lstStyle/>
          <a:p>
            <a:pPr algn="just"/>
            <a:r>
              <a:rPr lang="uk-UA" sz="1500" dirty="0">
                <a:latin typeface="Georgia" panose="02040502050405020303" pitchFamily="18" charset="0"/>
              </a:rPr>
              <a:t> У боротьбі з Україною </a:t>
            </a:r>
            <a:r>
              <a:rPr lang="uk-UA" sz="1500" dirty="0" err="1">
                <a:latin typeface="Georgia" panose="02040502050405020303" pitchFamily="18" charset="0"/>
              </a:rPr>
              <a:t>рф</a:t>
            </a:r>
            <a:r>
              <a:rPr lang="uk-UA" sz="1500" dirty="0">
                <a:latin typeface="Georgia" panose="02040502050405020303" pitchFamily="18" charset="0"/>
              </a:rPr>
              <a:t> використав   усі явні та приховані методи ведення гібридної війни. 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1500" dirty="0">
                <a:latin typeface="Georgia" panose="02040502050405020303" pitchFamily="18" charset="0"/>
              </a:rPr>
              <a:t>У 2010–2013  рр. східні й південні регіони країни практично було віддано українською владою під патронат російських агентів і проросійських сил.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1500" dirty="0">
                <a:latin typeface="Georgia" panose="02040502050405020303" pitchFamily="18" charset="0"/>
              </a:rPr>
              <a:t>У політичної верхівки Російської Федерації ще із  подій часів Революції Гідності з’явилося тверде переконання, що варто лише «дмухнути» і держава Україна розсиплеться, мов карткова будівля. </a:t>
            </a:r>
          </a:p>
          <a:p>
            <a:pPr algn="just"/>
            <a:r>
              <a:rPr lang="uk-UA" sz="1500" dirty="0">
                <a:latin typeface="Georgia" panose="02040502050405020303" pitchFamily="18" charset="0"/>
              </a:rPr>
              <a:t>Відтак у кабінетах Ради національної безпеки РФ було розроблено документ під назвою «Про кризу на Україні» - узагальнений і масштабний план дій з дестабілізації України і включення дванадцяти українських областей та міста Києва до складу Російської Федерації.</a:t>
            </a:r>
          </a:p>
          <a:p>
            <a:endParaRPr lang="uk-UA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" t="2751" r="3347" b="4850"/>
          <a:stretch/>
        </p:blipFill>
        <p:spPr bwMode="auto">
          <a:xfrm>
            <a:off x="4078309" y="251594"/>
            <a:ext cx="5050904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67858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680</Words>
  <Application>Microsoft Office PowerPoint</Application>
  <PresentationFormat>Экран (4:3)</PresentationFormat>
  <Paragraphs>32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Georgia</vt:lpstr>
      <vt:lpstr>Times New Roman</vt:lpstr>
      <vt:lpstr>Wingdings</vt:lpstr>
      <vt:lpstr>Тема Office</vt:lpstr>
      <vt:lpstr>Причини та передумови російської агресії проти України</vt:lpstr>
      <vt:lpstr>ГЕОПОЛІТИКА</vt:lpstr>
      <vt:lpstr>Презентация PowerPoint</vt:lpstr>
      <vt:lpstr>ІМПЕРІЯ НАМАГАЄТЬСЯ ЗНАЙТИ ПРОДОВЖЕННЯ</vt:lpstr>
      <vt:lpstr>Одним з головних напрямів ідеології рашизму було паплюження  образу українця . Це продовження політики імперської доби, більшовицької та сучасної у рф</vt:lpstr>
      <vt:lpstr>ДЕГУМАНІЗАЦІЯ УКРАЇНЦЯ</vt:lpstr>
      <vt:lpstr>«Бандерівці», «прибічники нацистів», «телепні у шароварах» — таким постає українець у російському кіно, яке створюється на замовлення Москви. Російські фільми методично використовують стереотипи, щоб розлюднити українців і решту неросійських народів. У такий спосіб агітпроп спотворює реальність та нав’язує стереотипи глядачам, які починають вірити в альтернативну реальність. Крім демонізації українців, Москва часто вдається до «токсичної ностальгії» та крутиться навколо своїх стереотипів про «добрий Радянський Союз» та «побєдоносную Великую Отечественную» — для підживлення наративу про існування «єдиного народу», ментально об’єднуючи росіян з українцями. </vt:lpstr>
      <vt:lpstr>Презентация PowerPoint</vt:lpstr>
      <vt:lpstr>ГІБРИДНА ВІЙНА</vt:lpstr>
      <vt:lpstr>ГІБРИДНА ВІЙНА</vt:lpstr>
      <vt:lpstr>ГІБРИДНА ВІЙНА</vt:lpstr>
      <vt:lpstr>ГІБРИДНА ВІЙНА</vt:lpstr>
      <vt:lpstr>ІНФОРМАЦІЙНА ВІЙНА</vt:lpstr>
      <vt:lpstr>Напередодні військової   агресії рф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user1</cp:lastModifiedBy>
  <cp:revision>15</cp:revision>
  <dcterms:created xsi:type="dcterms:W3CDTF">2023-06-27T13:07:04Z</dcterms:created>
  <dcterms:modified xsi:type="dcterms:W3CDTF">2023-10-03T06:05:27Z</dcterms:modified>
</cp:coreProperties>
</file>